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nton Italics" panose="020B0604020202020204" charset="0"/>
      <p:regular r:id="rId9"/>
    </p:embeddedFont>
    <p:embeddedFont>
      <p:font typeface="Poppins" panose="00000500000000000000" pitchFamily="2" charset="0"/>
      <p:regular r:id="rId10"/>
    </p:embeddedFont>
    <p:embeddedFont>
      <p:font typeface="Poppins Bold" panose="020B0604020202020204" charset="0"/>
      <p:regular r:id="rId11"/>
    </p:embeddedFont>
    <p:embeddedFont>
      <p:font typeface="Poppins Italics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88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oleObject" Target="../embeddings/oleObject1.bin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166985" y="-2112909"/>
            <a:ext cx="3976178" cy="10781843"/>
            <a:chOff x="0" y="0"/>
            <a:chExt cx="472130" cy="12802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2130" cy="1280233"/>
            </a:xfrm>
            <a:custGeom>
              <a:avLst/>
              <a:gdLst/>
              <a:ahLst/>
              <a:cxnLst/>
              <a:rect l="l" t="t" r="r" b="b"/>
              <a:pathLst>
                <a:path w="472130" h="1280233">
                  <a:moveTo>
                    <a:pt x="203200" y="0"/>
                  </a:moveTo>
                  <a:lnTo>
                    <a:pt x="472130" y="0"/>
                  </a:lnTo>
                  <a:lnTo>
                    <a:pt x="268930" y="1280233"/>
                  </a:lnTo>
                  <a:lnTo>
                    <a:pt x="0" y="128023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268930" cy="1337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46884" y="3466817"/>
            <a:ext cx="3976178" cy="10781843"/>
            <a:chOff x="0" y="0"/>
            <a:chExt cx="472130" cy="12802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2130" cy="1280233"/>
            </a:xfrm>
            <a:custGeom>
              <a:avLst/>
              <a:gdLst/>
              <a:ahLst/>
              <a:cxnLst/>
              <a:rect l="l" t="t" r="r" b="b"/>
              <a:pathLst>
                <a:path w="472130" h="1280233">
                  <a:moveTo>
                    <a:pt x="203200" y="0"/>
                  </a:moveTo>
                  <a:lnTo>
                    <a:pt x="472130" y="0"/>
                  </a:lnTo>
                  <a:lnTo>
                    <a:pt x="268930" y="1280233"/>
                  </a:lnTo>
                  <a:lnTo>
                    <a:pt x="0" y="128023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57150"/>
              <a:ext cx="268930" cy="1337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421766" y="707957"/>
            <a:ext cx="2602929" cy="2331842"/>
            <a:chOff x="0" y="0"/>
            <a:chExt cx="1429066" cy="12802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29066" cy="1280233"/>
            </a:xfrm>
            <a:custGeom>
              <a:avLst/>
              <a:gdLst/>
              <a:ahLst/>
              <a:cxnLst/>
              <a:rect l="l" t="t" r="r" b="b"/>
              <a:pathLst>
                <a:path w="1429066" h="1280233">
                  <a:moveTo>
                    <a:pt x="203200" y="0"/>
                  </a:moveTo>
                  <a:lnTo>
                    <a:pt x="1429066" y="0"/>
                  </a:lnTo>
                  <a:lnTo>
                    <a:pt x="1225866" y="1280233"/>
                  </a:lnTo>
                  <a:lnTo>
                    <a:pt x="0" y="128023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57150"/>
              <a:ext cx="1225866" cy="1337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751618" y="2803899"/>
            <a:ext cx="9297777" cy="7895362"/>
          </a:xfrm>
          <a:custGeom>
            <a:avLst/>
            <a:gdLst/>
            <a:ahLst/>
            <a:cxnLst/>
            <a:rect l="l" t="t" r="r" b="b"/>
            <a:pathLst>
              <a:path w="9297777" h="7895362">
                <a:moveTo>
                  <a:pt x="0" y="0"/>
                </a:moveTo>
                <a:lnTo>
                  <a:pt x="9297777" y="0"/>
                </a:lnTo>
                <a:lnTo>
                  <a:pt x="9297777" y="7895362"/>
                </a:lnTo>
                <a:lnTo>
                  <a:pt x="0" y="7895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3808148" y="5830413"/>
            <a:ext cx="4028946" cy="4124295"/>
          </a:xfrm>
          <a:custGeom>
            <a:avLst/>
            <a:gdLst/>
            <a:ahLst/>
            <a:cxnLst/>
            <a:rect l="l" t="t" r="r" b="b"/>
            <a:pathLst>
              <a:path w="4028946" h="4124295">
                <a:moveTo>
                  <a:pt x="0" y="0"/>
                </a:moveTo>
                <a:lnTo>
                  <a:pt x="4028946" y="0"/>
                </a:lnTo>
                <a:lnTo>
                  <a:pt x="4028946" y="4124294"/>
                </a:lnTo>
                <a:lnTo>
                  <a:pt x="0" y="4124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596" t="-20096" r="-24201" b="-242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13665" y="1243020"/>
            <a:ext cx="11204667" cy="2323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03"/>
              </a:lnSpc>
            </a:pPr>
            <a:r>
              <a:rPr lang="en-US" sz="18003" i="1">
                <a:solidFill>
                  <a:srgbClr val="D3410D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NBA GAMES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3180" y="311341"/>
            <a:ext cx="8549661" cy="53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6"/>
              </a:lnSpc>
            </a:pPr>
            <a:r>
              <a:rPr lang="en-US" sz="2591" spc="17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BUSINESS INTELLIGENCE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43056" y="3385357"/>
            <a:ext cx="9870337" cy="65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91"/>
              </a:lnSpc>
            </a:pPr>
            <a:r>
              <a:rPr lang="en-US" sz="31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NBA Game Winner Predictions For Home Games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43056" y="4424261"/>
            <a:ext cx="8756456" cy="1254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0"/>
              </a:lnSpc>
              <a:spcBef>
                <a:spcPct val="0"/>
              </a:spcBef>
            </a:pPr>
            <a:r>
              <a:rPr lang="en-US" sz="35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By: Evan Winter, Jamison Stutzman, Nick Perry, and Baylor Van Sickle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128069" y="989942"/>
            <a:ext cx="1537379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29723" y="1256642"/>
            <a:ext cx="7794678" cy="1161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9000" i="1">
                <a:solidFill>
                  <a:srgbClr val="D3410D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2716213"/>
            <a:ext cx="7880401" cy="7462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3"/>
              </a:lnSpc>
            </a:pPr>
            <a:r>
              <a:rPr lang="en-US" sz="218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Why:</a:t>
            </a:r>
            <a:r>
              <a:rPr lang="en-US" sz="21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We want to even information disparity through  predictions of NBA Games outcomes</a:t>
            </a:r>
          </a:p>
          <a:p>
            <a:pPr algn="just">
              <a:lnSpc>
                <a:spcPts val="3713"/>
              </a:lnSpc>
            </a:pPr>
            <a:r>
              <a:rPr lang="en-US" sz="218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Problem:</a:t>
            </a:r>
            <a:r>
              <a:rPr lang="en-US" sz="21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Information disparity creates uneven sports betting environments with inaccurate betting lines</a:t>
            </a:r>
          </a:p>
          <a:p>
            <a:pPr algn="just">
              <a:lnSpc>
                <a:spcPts val="3713"/>
              </a:lnSpc>
            </a:pPr>
            <a:r>
              <a:rPr lang="en-US" sz="218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Potential End Users:</a:t>
            </a:r>
            <a:r>
              <a:rPr lang="en-US" sz="21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NBA Executives, Sports Betting Brokers, Sports Bettors</a:t>
            </a:r>
          </a:p>
          <a:p>
            <a:pPr algn="just">
              <a:lnSpc>
                <a:spcPts val="3713"/>
              </a:lnSpc>
            </a:pPr>
            <a:endParaRPr lang="en-US" sz="218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713"/>
              </a:lnSpc>
            </a:pPr>
            <a:r>
              <a:rPr lang="en-US" sz="21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Goals:</a:t>
            </a:r>
          </a:p>
          <a:p>
            <a:pPr marL="471652" lvl="1" indent="-235826" algn="just">
              <a:lnSpc>
                <a:spcPts val="3713"/>
              </a:lnSpc>
              <a:buFont typeface="Arial"/>
              <a:buChar char="•"/>
            </a:pPr>
            <a:r>
              <a:rPr lang="en-US" sz="21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Compare home vs. away game results for thousands of NBA games each season</a:t>
            </a:r>
          </a:p>
          <a:p>
            <a:pPr marL="471652" lvl="1" indent="-235826" algn="just">
              <a:lnSpc>
                <a:spcPts val="3713"/>
              </a:lnSpc>
              <a:buFont typeface="Arial"/>
              <a:buChar char="•"/>
            </a:pPr>
            <a:r>
              <a:rPr lang="en-US" sz="21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Creating accurate betting lines to better inform the average consumer</a:t>
            </a:r>
          </a:p>
          <a:p>
            <a:pPr marL="471652" lvl="1" indent="-235826" algn="just">
              <a:lnSpc>
                <a:spcPts val="3713"/>
              </a:lnSpc>
              <a:buFont typeface="Arial"/>
              <a:buChar char="•"/>
            </a:pPr>
            <a:r>
              <a:rPr lang="en-US" sz="21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 a predictive model to forecast game outcomes based on key metrics</a:t>
            </a:r>
          </a:p>
          <a:p>
            <a:pPr algn="just">
              <a:lnSpc>
                <a:spcPts val="3713"/>
              </a:lnSpc>
            </a:pPr>
            <a:endParaRPr lang="en-US" sz="218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51095" y="-114545"/>
            <a:ext cx="7700180" cy="10516090"/>
            <a:chOff x="0" y="0"/>
            <a:chExt cx="5462150" cy="74596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62150" cy="7459627"/>
            </a:xfrm>
            <a:custGeom>
              <a:avLst/>
              <a:gdLst/>
              <a:ahLst/>
              <a:cxnLst/>
              <a:rect l="l" t="t" r="r" b="b"/>
              <a:pathLst>
                <a:path w="5462150" h="7459627">
                  <a:moveTo>
                    <a:pt x="0" y="7459627"/>
                  </a:moveTo>
                  <a:lnTo>
                    <a:pt x="634727" y="0"/>
                  </a:lnTo>
                  <a:lnTo>
                    <a:pt x="5462150" y="0"/>
                  </a:lnTo>
                  <a:lnTo>
                    <a:pt x="4827423" y="7459627"/>
                  </a:lnTo>
                  <a:close/>
                </a:path>
              </a:pathLst>
            </a:custGeom>
            <a:blipFill>
              <a:blip r:embed="rId3"/>
              <a:stretch>
                <a:fillRect t="-4917" b="-49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057903" y="-479363"/>
            <a:ext cx="1808337" cy="10287000"/>
            <a:chOff x="0" y="0"/>
            <a:chExt cx="406400" cy="23118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2311868"/>
            </a:xfrm>
            <a:custGeom>
              <a:avLst/>
              <a:gdLst/>
              <a:ahLst/>
              <a:cxnLst/>
              <a:rect l="l" t="t" r="r" b="b"/>
              <a:pathLst>
                <a:path w="406400" h="2311868">
                  <a:moveTo>
                    <a:pt x="203200" y="0"/>
                  </a:moveTo>
                  <a:lnTo>
                    <a:pt x="406400" y="0"/>
                  </a:lnTo>
                  <a:lnTo>
                    <a:pt x="203200" y="2311868"/>
                  </a:lnTo>
                  <a:lnTo>
                    <a:pt x="0" y="2311868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57150"/>
              <a:ext cx="203200" cy="2369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266352" y="1341387"/>
            <a:ext cx="4852175" cy="4169838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85152" y="842825"/>
            <a:ext cx="9015847" cy="5246370"/>
            <a:chOff x="0" y="0"/>
            <a:chExt cx="1200367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0367" cy="698500"/>
            </a:xfrm>
            <a:custGeom>
              <a:avLst/>
              <a:gdLst/>
              <a:ahLst/>
              <a:cxnLst/>
              <a:rect l="l" t="t" r="r" b="b"/>
              <a:pathLst>
                <a:path w="1200367" h="698500">
                  <a:moveTo>
                    <a:pt x="1200367" y="349250"/>
                  </a:moveTo>
                  <a:lnTo>
                    <a:pt x="99716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997167" y="0"/>
                  </a:lnTo>
                  <a:lnTo>
                    <a:pt x="1200367" y="349250"/>
                  </a:lnTo>
                  <a:close/>
                </a:path>
              </a:pathLst>
            </a:custGeom>
            <a:blipFill>
              <a:blip r:embed="rId3"/>
              <a:stretch>
                <a:fillRect t="-7283" b="-728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521253" y="6326225"/>
            <a:ext cx="7597274" cy="3622899"/>
          </a:xfrm>
          <a:custGeom>
            <a:avLst/>
            <a:gdLst/>
            <a:ahLst/>
            <a:cxnLst/>
            <a:rect l="l" t="t" r="r" b="b"/>
            <a:pathLst>
              <a:path w="7597274" h="3622899">
                <a:moveTo>
                  <a:pt x="0" y="0"/>
                </a:moveTo>
                <a:lnTo>
                  <a:pt x="7597274" y="0"/>
                </a:lnTo>
                <a:lnTo>
                  <a:pt x="7597274" y="3622900"/>
                </a:lnTo>
                <a:lnTo>
                  <a:pt x="0" y="362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9410513" y="1052375"/>
            <a:ext cx="7214558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9000" i="1">
                <a:solidFill>
                  <a:srgbClr val="D3410D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ABOUT OUR 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35429" y="2103454"/>
            <a:ext cx="8823871" cy="784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8"/>
              </a:lnSpc>
            </a:pPr>
            <a:r>
              <a:rPr lang="en-US" sz="24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dataset contains detailed information about NBA games over multiple seasons.</a:t>
            </a:r>
          </a:p>
          <a:p>
            <a:pPr algn="just">
              <a:lnSpc>
                <a:spcPts val="4158"/>
              </a:lnSpc>
            </a:pPr>
            <a:r>
              <a:rPr lang="en-US" sz="24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Columns:</a:t>
            </a:r>
          </a:p>
          <a:p>
            <a:pPr marL="528120" lvl="1" indent="-264060" algn="just">
              <a:lnSpc>
                <a:spcPts val="4158"/>
              </a:lnSpc>
              <a:buFont typeface="Arial"/>
              <a:buChar char="•"/>
            </a:pPr>
            <a:r>
              <a:rPr lang="en-US" sz="2446">
                <a:solidFill>
                  <a:srgbClr val="D3410D"/>
                </a:solidFill>
                <a:latin typeface="Poppins"/>
                <a:ea typeface="Poppins"/>
                <a:cs typeface="Poppins"/>
                <a:sym typeface="Poppins"/>
              </a:rPr>
              <a:t>home_win</a:t>
            </a:r>
            <a:r>
              <a:rPr lang="en-US" sz="24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Indicates if the home team won (1 = win, 0 = loss)</a:t>
            </a:r>
          </a:p>
          <a:p>
            <a:pPr marL="528120" lvl="1" indent="-264060" algn="just">
              <a:lnSpc>
                <a:spcPts val="4158"/>
              </a:lnSpc>
              <a:buFont typeface="Arial"/>
              <a:buChar char="•"/>
            </a:pPr>
            <a:r>
              <a:rPr lang="en-US" sz="2446">
                <a:solidFill>
                  <a:srgbClr val="D3410D"/>
                </a:solidFill>
                <a:latin typeface="Poppins"/>
                <a:ea typeface="Poppins"/>
                <a:cs typeface="Poppins"/>
                <a:sym typeface="Poppins"/>
              </a:rPr>
              <a:t>fg / fg3 / ft</a:t>
            </a:r>
            <a:r>
              <a:rPr lang="en-US" sz="24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Field goals, 3-point shots, free throws percentage</a:t>
            </a:r>
          </a:p>
          <a:p>
            <a:pPr marL="528120" lvl="1" indent="-264060" algn="just">
              <a:lnSpc>
                <a:spcPts val="4158"/>
              </a:lnSpc>
              <a:buFont typeface="Arial"/>
              <a:buChar char="•"/>
            </a:pPr>
            <a:r>
              <a:rPr lang="en-US" sz="2446">
                <a:solidFill>
                  <a:srgbClr val="D3410D"/>
                </a:solidFill>
                <a:latin typeface="Poppins"/>
                <a:ea typeface="Poppins"/>
                <a:cs typeface="Poppins"/>
                <a:sym typeface="Poppins"/>
              </a:rPr>
              <a:t>ast / reb </a:t>
            </a:r>
            <a:r>
              <a:rPr lang="en-US" sz="24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– Assists and rebounds for both teams</a:t>
            </a:r>
          </a:p>
          <a:p>
            <a:pPr marL="528120" lvl="1" indent="-264060" algn="just">
              <a:lnSpc>
                <a:spcPts val="4158"/>
              </a:lnSpc>
              <a:buFont typeface="Arial"/>
              <a:buChar char="•"/>
            </a:pPr>
            <a:r>
              <a:rPr lang="en-US" sz="2446">
                <a:solidFill>
                  <a:srgbClr val="D3410D"/>
                </a:solidFill>
                <a:latin typeface="Poppins"/>
                <a:ea typeface="Poppins"/>
                <a:cs typeface="Poppins"/>
                <a:sym typeface="Poppins"/>
              </a:rPr>
              <a:t>Efficiency </a:t>
            </a:r>
            <a:r>
              <a:rPr lang="en-US" sz="24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Points + Rebounds + Assists (H/A)</a:t>
            </a:r>
          </a:p>
          <a:p>
            <a:pPr marL="528120" lvl="1" indent="-264060" algn="just">
              <a:lnSpc>
                <a:spcPts val="4158"/>
              </a:lnSpc>
              <a:buFont typeface="Arial"/>
              <a:buChar char="•"/>
            </a:pPr>
            <a:r>
              <a:rPr lang="en-US" sz="2446">
                <a:solidFill>
                  <a:srgbClr val="D3410D"/>
                </a:solidFill>
                <a:latin typeface="Poppins"/>
                <a:ea typeface="Poppins"/>
                <a:cs typeface="Poppins"/>
                <a:sym typeface="Poppins"/>
              </a:rPr>
              <a:t>Top 5 Features</a:t>
            </a:r>
            <a:r>
              <a:rPr lang="en-US" sz="24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EFF (H/A), FG%(H/A),  3Pt% (H)</a:t>
            </a:r>
          </a:p>
          <a:p>
            <a:pPr algn="just">
              <a:lnSpc>
                <a:spcPts val="4158"/>
              </a:lnSpc>
            </a:pPr>
            <a:r>
              <a:rPr lang="en-US" sz="24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Leak:</a:t>
            </a:r>
          </a:p>
          <a:p>
            <a:pPr marL="528120" lvl="1" indent="-264060" algn="just">
              <a:lnSpc>
                <a:spcPts val="4158"/>
              </a:lnSpc>
              <a:buFont typeface="Arial"/>
              <a:buChar char="•"/>
            </a:pPr>
            <a:r>
              <a:rPr lang="en-US" sz="24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Pts scored by Home and Away Teams </a:t>
            </a:r>
          </a:p>
          <a:p>
            <a:pPr algn="just">
              <a:lnSpc>
                <a:spcPts val="4158"/>
              </a:lnSpc>
            </a:pPr>
            <a:r>
              <a:rPr lang="en-US" sz="24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Multicollinearity Issue:</a:t>
            </a:r>
          </a:p>
          <a:p>
            <a:pPr marL="528120" lvl="1" indent="-264060" algn="just">
              <a:lnSpc>
                <a:spcPts val="4158"/>
              </a:lnSpc>
              <a:buFont typeface="Arial"/>
              <a:buChar char="•"/>
            </a:pPr>
            <a:r>
              <a:rPr lang="en-US" sz="24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Many of our variables were highly correlated</a:t>
            </a:r>
          </a:p>
          <a:p>
            <a:pPr marL="528120" lvl="1" indent="-264060" algn="just">
              <a:lnSpc>
                <a:spcPts val="4158"/>
              </a:lnSpc>
              <a:buFont typeface="Arial"/>
              <a:buChar char="•"/>
            </a:pPr>
            <a:r>
              <a:rPr lang="en-US" sz="24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combined the highest into one variable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4517" y="5369511"/>
            <a:ext cx="8069823" cy="4256832"/>
          </a:xfrm>
          <a:custGeom>
            <a:avLst/>
            <a:gdLst/>
            <a:ahLst/>
            <a:cxnLst/>
            <a:rect l="l" t="t" r="r" b="b"/>
            <a:pathLst>
              <a:path w="8069823" h="4256832">
                <a:moveTo>
                  <a:pt x="0" y="0"/>
                </a:moveTo>
                <a:lnTo>
                  <a:pt x="8069822" y="0"/>
                </a:lnTo>
                <a:lnTo>
                  <a:pt x="8069822" y="4256832"/>
                </a:lnTo>
                <a:lnTo>
                  <a:pt x="0" y="4256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076353" y="435165"/>
            <a:ext cx="6182947" cy="5742412"/>
          </a:xfrm>
          <a:custGeom>
            <a:avLst/>
            <a:gdLst/>
            <a:ahLst/>
            <a:cxnLst/>
            <a:rect l="l" t="t" r="r" b="b"/>
            <a:pathLst>
              <a:path w="6182947" h="5742412">
                <a:moveTo>
                  <a:pt x="0" y="0"/>
                </a:moveTo>
                <a:lnTo>
                  <a:pt x="6182947" y="0"/>
                </a:lnTo>
                <a:lnTo>
                  <a:pt x="6182947" y="5742412"/>
                </a:lnTo>
                <a:lnTo>
                  <a:pt x="0" y="5742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972568" y="644715"/>
            <a:ext cx="6609513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9000" i="1">
                <a:solidFill>
                  <a:srgbClr val="D3410D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8857667"/>
            <a:ext cx="8773141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Histograms show how often values occur, allowing us to identify whether the data is normally distributed or skewed.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8401982"/>
            <a:ext cx="4789714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sz="2550" b="1">
                <a:solidFill>
                  <a:srgbClr val="D3410D"/>
                </a:solidFill>
                <a:latin typeface="Poppins Bold"/>
                <a:ea typeface="Poppins Bold"/>
                <a:cs typeface="Poppins Bold"/>
                <a:sym typeface="Poppins Bold"/>
              </a:rPr>
              <a:t>Histograms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6531907"/>
            <a:ext cx="7826755" cy="185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Similar boxplots suggest evenly distributed numerical stats, while outliers reveal unusual games. Features with more spread may be more predictive, helping us refine data before modeling.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6101377"/>
            <a:ext cx="1471944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sz="2550" b="1">
                <a:solidFill>
                  <a:srgbClr val="D3410D"/>
                </a:solidFill>
                <a:latin typeface="Poppins Bold"/>
                <a:ea typeface="Poppins Bold"/>
                <a:cs typeface="Poppins Bold"/>
                <a:sym typeface="Poppins Bold"/>
              </a:rPr>
              <a:t>Boxplots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4517" y="2450368"/>
            <a:ext cx="9285617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heatmap shows correlation between variables, of which the efficiency, fg%, and fg3% are the most correlated. This shows that as the efficiency of a team goes up, so does their fg% and their 3-pt %. Knowing which factors move together is crucial to developing an accurately predictive model.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4517" y="1921065"/>
            <a:ext cx="5404158" cy="460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8"/>
              </a:lnSpc>
              <a:spcBef>
                <a:spcPct val="0"/>
              </a:spcBef>
            </a:pPr>
            <a:r>
              <a:rPr lang="en-US" sz="2548" b="1">
                <a:solidFill>
                  <a:srgbClr val="D3410D"/>
                </a:solidFill>
                <a:latin typeface="Poppins Bold"/>
                <a:ea typeface="Poppins Bold"/>
                <a:cs typeface="Poppins Bold"/>
                <a:sym typeface="Poppins Bold"/>
              </a:rPr>
              <a:t>Correlation Matrix HeatMap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45705" y="5154780"/>
            <a:ext cx="5489966" cy="4781852"/>
          </a:xfrm>
          <a:custGeom>
            <a:avLst/>
            <a:gdLst/>
            <a:ahLst/>
            <a:cxnLst/>
            <a:rect l="l" t="t" r="r" b="b"/>
            <a:pathLst>
              <a:path w="5489966" h="4781852">
                <a:moveTo>
                  <a:pt x="0" y="0"/>
                </a:moveTo>
                <a:lnTo>
                  <a:pt x="5489966" y="0"/>
                </a:lnTo>
                <a:lnTo>
                  <a:pt x="5489966" y="4781852"/>
                </a:lnTo>
                <a:lnTo>
                  <a:pt x="0" y="4781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707092" y="649360"/>
            <a:ext cx="4383004" cy="3357518"/>
          </a:xfrm>
          <a:custGeom>
            <a:avLst/>
            <a:gdLst/>
            <a:ahLst/>
            <a:cxnLst/>
            <a:rect l="l" t="t" r="r" b="b"/>
            <a:pathLst>
              <a:path w="4383004" h="3357518">
                <a:moveTo>
                  <a:pt x="0" y="0"/>
                </a:moveTo>
                <a:lnTo>
                  <a:pt x="4383004" y="0"/>
                </a:lnTo>
                <a:lnTo>
                  <a:pt x="4383004" y="3357518"/>
                </a:lnTo>
                <a:lnTo>
                  <a:pt x="0" y="3357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144000" y="1814614"/>
            <a:ext cx="4357398" cy="3340166"/>
          </a:xfrm>
          <a:custGeom>
            <a:avLst/>
            <a:gdLst/>
            <a:ahLst/>
            <a:cxnLst/>
            <a:rect l="l" t="t" r="r" b="b"/>
            <a:pathLst>
              <a:path w="4357398" h="3340166">
                <a:moveTo>
                  <a:pt x="0" y="0"/>
                </a:moveTo>
                <a:lnTo>
                  <a:pt x="4357398" y="0"/>
                </a:lnTo>
                <a:lnTo>
                  <a:pt x="4357398" y="3340166"/>
                </a:lnTo>
                <a:lnTo>
                  <a:pt x="0" y="33401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336883" y="490639"/>
            <a:ext cx="598550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9000" i="1">
                <a:solidFill>
                  <a:srgbClr val="D3410D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MODELING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347" y="2132388"/>
            <a:ext cx="8084852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logistical regression charts display how well the model sees the difference between home team wins and loses.  The AUC for this model is 0.96 meaning that 96% of the time the model correctly guesses the outcome of the game based on the pregame statistics.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3347" y="1576489"/>
            <a:ext cx="3567073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sz="2550" b="1">
                <a:solidFill>
                  <a:srgbClr val="D3410D"/>
                </a:solidFill>
                <a:latin typeface="Poppins Bold"/>
                <a:ea typeface="Poppins Bold"/>
                <a:cs typeface="Poppins Bold"/>
                <a:sym typeface="Poppins Bold"/>
              </a:rPr>
              <a:t>Logistical Regression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80401" y="6280138"/>
            <a:ext cx="8178899" cy="294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confusion matrix shows a value of 1,978 correctly predicted losses and 2,806 correctly predicted wins.. This is compared to 204 incorrectly predicted wins and 323 incorrectly predicted losses. Our model got 93% of wins correct and 86% of losses correct for a total of 90% correct predictions.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80401" y="5785499"/>
            <a:ext cx="3011828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sz="2550" b="1">
                <a:solidFill>
                  <a:srgbClr val="D3410D"/>
                </a:solidFill>
                <a:latin typeface="Poppins Bold"/>
                <a:ea typeface="Poppins Bold"/>
                <a:cs typeface="Poppins Bold"/>
                <a:sym typeface="Poppins Bold"/>
              </a:rPr>
              <a:t>Confusion Matrix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980002" y="1070402"/>
            <a:ext cx="279298" cy="278282"/>
          </a:xfrm>
          <a:custGeom>
            <a:avLst/>
            <a:gdLst/>
            <a:ahLst/>
            <a:cxnLst/>
            <a:rect l="l" t="t" r="r" b="b"/>
            <a:pathLst>
              <a:path w="279298" h="278282">
                <a:moveTo>
                  <a:pt x="0" y="0"/>
                </a:moveTo>
                <a:lnTo>
                  <a:pt x="279298" y="0"/>
                </a:lnTo>
                <a:lnTo>
                  <a:pt x="279298" y="278282"/>
                </a:lnTo>
                <a:lnTo>
                  <a:pt x="0" y="278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1371390" y="0"/>
            <a:ext cx="7700180" cy="10516090"/>
            <a:chOff x="0" y="0"/>
            <a:chExt cx="5462150" cy="74596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62150" cy="7459627"/>
            </a:xfrm>
            <a:custGeom>
              <a:avLst/>
              <a:gdLst/>
              <a:ahLst/>
              <a:cxnLst/>
              <a:rect l="l" t="t" r="r" b="b"/>
              <a:pathLst>
                <a:path w="5462150" h="7459627">
                  <a:moveTo>
                    <a:pt x="0" y="7459627"/>
                  </a:moveTo>
                  <a:lnTo>
                    <a:pt x="634727" y="0"/>
                  </a:lnTo>
                  <a:lnTo>
                    <a:pt x="5462150" y="0"/>
                  </a:lnTo>
                  <a:lnTo>
                    <a:pt x="4827423" y="7459627"/>
                  </a:lnTo>
                  <a:close/>
                </a:path>
              </a:pathLst>
            </a:custGeom>
            <a:blipFill>
              <a:blip r:embed="rId5"/>
              <a:stretch>
                <a:fillRect t="-4917" b="-49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03345" y="0"/>
            <a:ext cx="1808337" cy="10287000"/>
            <a:chOff x="0" y="0"/>
            <a:chExt cx="406400" cy="23118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2311868"/>
            </a:xfrm>
            <a:custGeom>
              <a:avLst/>
              <a:gdLst/>
              <a:ahLst/>
              <a:cxnLst/>
              <a:rect l="l" t="t" r="r" b="b"/>
              <a:pathLst>
                <a:path w="406400" h="2311868">
                  <a:moveTo>
                    <a:pt x="203200" y="0"/>
                  </a:moveTo>
                  <a:lnTo>
                    <a:pt x="406400" y="0"/>
                  </a:lnTo>
                  <a:lnTo>
                    <a:pt x="203200" y="2311868"/>
                  </a:lnTo>
                  <a:lnTo>
                    <a:pt x="0" y="2311868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57150"/>
              <a:ext cx="203200" cy="2369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84170" y="7610784"/>
            <a:ext cx="978559" cy="2691847"/>
            <a:chOff x="0" y="0"/>
            <a:chExt cx="840427" cy="23118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0427" cy="2311868"/>
            </a:xfrm>
            <a:custGeom>
              <a:avLst/>
              <a:gdLst/>
              <a:ahLst/>
              <a:cxnLst/>
              <a:rect l="l" t="t" r="r" b="b"/>
              <a:pathLst>
                <a:path w="840427" h="2311868">
                  <a:moveTo>
                    <a:pt x="203200" y="0"/>
                  </a:moveTo>
                  <a:lnTo>
                    <a:pt x="840427" y="0"/>
                  </a:lnTo>
                  <a:lnTo>
                    <a:pt x="637227" y="2311868"/>
                  </a:lnTo>
                  <a:lnTo>
                    <a:pt x="0" y="2311868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57150"/>
              <a:ext cx="637227" cy="2369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09625" y="409575"/>
            <a:ext cx="7794678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9000" i="1">
                <a:solidFill>
                  <a:srgbClr val="D3410D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INSIGHTS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7070" y="1634722"/>
            <a:ext cx="10940175" cy="811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D3410D"/>
                </a:solidFill>
                <a:latin typeface="Poppins"/>
                <a:ea typeface="Poppins"/>
                <a:cs typeface="Poppins"/>
                <a:sym typeface="Poppins"/>
              </a:rPr>
              <a:t>6.1 Statistical Summary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• Recap model metrics and behavior.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endParaRPr lang="en-US" sz="19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D3410D"/>
                </a:solidFill>
                <a:latin typeface="Poppins"/>
                <a:ea typeface="Poppins"/>
                <a:cs typeface="Poppins"/>
                <a:sym typeface="Poppins"/>
              </a:rPr>
              <a:t>6.2 Business Insight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• This model predicts the outcome of NBA home games based on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pre-game statistics. The top 5 features identified by the Random Forest strongly influence whether a home team will win helping the forecast be accurate.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Actionable insight: Coaches, analysts, or bettors can use these predictors to: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Strategize lineups based on key predictive stats.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Evaluate expected win probability before games.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Optimize preparation strategies based on influential metrics.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D3410D"/>
                </a:solidFill>
                <a:latin typeface="Poppins"/>
                <a:ea typeface="Poppins"/>
                <a:cs typeface="Poppins"/>
                <a:sym typeface="Poppins"/>
              </a:rPr>
              <a:t>6.3 Limitations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• Mention data or model constraints.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- The dataset only includes player injuries, coaching decisions, or real-time events.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The outcome is binary (win/loss) without accounting for point spread or margin.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The model assumes all seasons are comparable; it does not correct for rule changes or roster shifts, and skill changes over time.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Some correlations might be due to multicollinearity, which could affect models. 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endParaRPr lang="en-US" sz="19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D3410D"/>
                </a:solidFill>
                <a:latin typeface="Poppins"/>
                <a:ea typeface="Poppins"/>
                <a:cs typeface="Poppins"/>
                <a:sym typeface="Poppins"/>
              </a:rPr>
              <a:t>6.4 Future Work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• Suggest improvements or further research.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- Add factors such as rest time, travel distance of the opponent, etc.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- Incorporate advanced player-level stats to refine predictions.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Extend the model to away games or betting spreads for broader use.           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endParaRPr lang="en-US" sz="19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2024154" y="1000125"/>
            <a:ext cx="5916550" cy="3556456"/>
          </a:xfrm>
          <a:custGeom>
            <a:avLst/>
            <a:gdLst/>
            <a:ahLst/>
            <a:cxnLst/>
            <a:rect l="l" t="t" r="r" b="b"/>
            <a:pathLst>
              <a:path w="5916550" h="3556456">
                <a:moveTo>
                  <a:pt x="0" y="0"/>
                </a:moveTo>
                <a:lnTo>
                  <a:pt x="5916551" y="0"/>
                </a:lnTo>
                <a:lnTo>
                  <a:pt x="5916551" y="3556456"/>
                </a:lnTo>
                <a:lnTo>
                  <a:pt x="0" y="3556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71438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7150" y="9091210"/>
            <a:ext cx="9846070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Interestingly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we found that </a:t>
            </a:r>
            <a:r>
              <a:rPr lang="en-US" sz="1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assists 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are the </a:t>
            </a:r>
            <a:r>
              <a:rPr lang="en-US" sz="1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least impactful factor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tested, which is supported by the fact that the best teams in the NBA in 2024/25 are around the middle of teams in total assists!</a:t>
            </a:r>
          </a:p>
        </p:txBody>
      </p:sp>
      <p:graphicFrame>
        <p:nvGraphicFramePr>
          <p:cNvPr id="16" name="Object 16"/>
          <p:cNvGraphicFramePr/>
          <p:nvPr/>
        </p:nvGraphicFramePr>
        <p:xfrm>
          <a:off x="12749782" y="5143500"/>
          <a:ext cx="6286500" cy="461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7543800" imgH="5867400" progId="Excel.Sheet.12">
                  <p:embed/>
                </p:oleObj>
              </mc:Choice>
              <mc:Fallback>
                <p:oleObj name="Worksheet" r:id="rId7" imgW="7543800" imgH="5867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749782" y="5143500"/>
                        <a:ext cx="6286500" cy="461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23578" y="4945216"/>
            <a:ext cx="3976178" cy="10781843"/>
            <a:chOff x="0" y="0"/>
            <a:chExt cx="472130" cy="12802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2130" cy="1280233"/>
            </a:xfrm>
            <a:custGeom>
              <a:avLst/>
              <a:gdLst/>
              <a:ahLst/>
              <a:cxnLst/>
              <a:rect l="l" t="t" r="r" b="b"/>
              <a:pathLst>
                <a:path w="472130" h="1280233">
                  <a:moveTo>
                    <a:pt x="203200" y="0"/>
                  </a:moveTo>
                  <a:lnTo>
                    <a:pt x="472130" y="0"/>
                  </a:lnTo>
                  <a:lnTo>
                    <a:pt x="268930" y="1280233"/>
                  </a:lnTo>
                  <a:lnTo>
                    <a:pt x="0" y="128023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268930" cy="1337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51304" y="2186357"/>
            <a:ext cx="2602929" cy="2331842"/>
            <a:chOff x="0" y="0"/>
            <a:chExt cx="1429066" cy="12802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29066" cy="1280233"/>
            </a:xfrm>
            <a:custGeom>
              <a:avLst/>
              <a:gdLst/>
              <a:ahLst/>
              <a:cxnLst/>
              <a:rect l="l" t="t" r="r" b="b"/>
              <a:pathLst>
                <a:path w="1429066" h="1280233">
                  <a:moveTo>
                    <a:pt x="203200" y="0"/>
                  </a:moveTo>
                  <a:lnTo>
                    <a:pt x="1429066" y="0"/>
                  </a:lnTo>
                  <a:lnTo>
                    <a:pt x="1225866" y="1280233"/>
                  </a:lnTo>
                  <a:lnTo>
                    <a:pt x="0" y="128023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57150"/>
              <a:ext cx="1225866" cy="1337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609316" y="-247421"/>
            <a:ext cx="3976178" cy="10781843"/>
            <a:chOff x="0" y="0"/>
            <a:chExt cx="472130" cy="12802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130" cy="1280233"/>
            </a:xfrm>
            <a:custGeom>
              <a:avLst/>
              <a:gdLst/>
              <a:ahLst/>
              <a:cxnLst/>
              <a:rect l="l" t="t" r="r" b="b"/>
              <a:pathLst>
                <a:path w="472130" h="1280233">
                  <a:moveTo>
                    <a:pt x="203200" y="0"/>
                  </a:moveTo>
                  <a:lnTo>
                    <a:pt x="472130" y="0"/>
                  </a:lnTo>
                  <a:lnTo>
                    <a:pt x="268930" y="1280233"/>
                  </a:lnTo>
                  <a:lnTo>
                    <a:pt x="0" y="128023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57150"/>
              <a:ext cx="268930" cy="1337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1803374" y="4945216"/>
            <a:ext cx="10096228" cy="7534310"/>
          </a:xfrm>
          <a:custGeom>
            <a:avLst/>
            <a:gdLst/>
            <a:ahLst/>
            <a:cxnLst/>
            <a:rect l="l" t="t" r="r" b="b"/>
            <a:pathLst>
              <a:path w="10096228" h="7534310">
                <a:moveTo>
                  <a:pt x="0" y="0"/>
                </a:moveTo>
                <a:lnTo>
                  <a:pt x="10096228" y="0"/>
                </a:lnTo>
                <a:lnTo>
                  <a:pt x="10096228" y="7534311"/>
                </a:lnTo>
                <a:lnTo>
                  <a:pt x="0" y="75343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8292854" y="3354789"/>
            <a:ext cx="8826797" cy="20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84"/>
              </a:lnSpc>
            </a:pPr>
            <a:r>
              <a:rPr lang="en-US" sz="16193" i="1">
                <a:solidFill>
                  <a:srgbClr val="D3410D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THANK YOU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92854" y="2557865"/>
            <a:ext cx="8826797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spc="13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BUSINESS INTELLIGENCE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877505" y="5757281"/>
            <a:ext cx="4028946" cy="4124295"/>
          </a:xfrm>
          <a:custGeom>
            <a:avLst/>
            <a:gdLst/>
            <a:ahLst/>
            <a:cxnLst/>
            <a:rect l="l" t="t" r="r" b="b"/>
            <a:pathLst>
              <a:path w="4028946" h="4124295">
                <a:moveTo>
                  <a:pt x="0" y="0"/>
                </a:moveTo>
                <a:lnTo>
                  <a:pt x="4028946" y="0"/>
                </a:lnTo>
                <a:lnTo>
                  <a:pt x="4028946" y="4124295"/>
                </a:lnTo>
                <a:lnTo>
                  <a:pt x="0" y="4124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596" t="-20096" r="-24201" b="-2428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721</Words>
  <Application>Microsoft Office PowerPoint</Application>
  <PresentationFormat>Custom</PresentationFormat>
  <Paragraphs>63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Poppins Bold</vt:lpstr>
      <vt:lpstr>Anton Italics</vt:lpstr>
      <vt:lpstr>Arial</vt:lpstr>
      <vt:lpstr>Poppins Italics</vt:lpstr>
      <vt:lpstr>Poppins</vt:lpstr>
      <vt:lpstr>Calibri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Intelligence - Group Project</dc:title>
  <cp:lastModifiedBy>Evan Winter</cp:lastModifiedBy>
  <cp:revision>1</cp:revision>
  <dcterms:created xsi:type="dcterms:W3CDTF">2006-08-16T00:00:00Z</dcterms:created>
  <dcterms:modified xsi:type="dcterms:W3CDTF">2025-05-28T08:26:26Z</dcterms:modified>
  <dc:identifier>DAGooF48E64</dc:identifier>
</cp:coreProperties>
</file>